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24" r:id="rId3"/>
    <p:sldId id="301" r:id="rId4"/>
    <p:sldId id="273" r:id="rId5"/>
    <p:sldId id="300" r:id="rId6"/>
    <p:sldId id="307" r:id="rId7"/>
    <p:sldId id="290" r:id="rId8"/>
    <p:sldId id="267" r:id="rId9"/>
    <p:sldId id="322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314" r:id="rId18"/>
    <p:sldId id="299" r:id="rId19"/>
    <p:sldId id="275" r:id="rId20"/>
    <p:sldId id="298" r:id="rId21"/>
    <p:sldId id="313" r:id="rId22"/>
    <p:sldId id="303" r:id="rId23"/>
    <p:sldId id="304" r:id="rId24"/>
    <p:sldId id="306" r:id="rId25"/>
    <p:sldId id="305" r:id="rId26"/>
    <p:sldId id="321" r:id="rId27"/>
    <p:sldId id="320" r:id="rId28"/>
    <p:sldId id="323" r:id="rId29"/>
    <p:sldId id="310" r:id="rId30"/>
    <p:sldId id="312" r:id="rId31"/>
    <p:sldId id="311" r:id="rId32"/>
    <p:sldId id="308" r:id="rId33"/>
    <p:sldId id="289" r:id="rId34"/>
    <p:sldId id="318" r:id="rId35"/>
    <p:sldId id="319" r:id="rId36"/>
    <p:sldId id="31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92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72235" y="2584539"/>
            <a:ext cx="842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합격 자소서</a:t>
            </a:r>
            <a:r>
              <a:rPr lang="en-US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100% </a:t>
            </a:r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endParaRPr lang="ko-KR" altLang="en-US" sz="166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56481" y="4346555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조 박지현 조용상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A7C09E4-6764-461A-B796-2E88A0706AD9}"/>
              </a:ext>
            </a:extLst>
          </p:cNvPr>
          <p:cNvSpPr txBox="1"/>
          <p:nvPr/>
        </p:nvSpPr>
        <p:spPr>
          <a:xfrm>
            <a:off x="233081" y="152400"/>
            <a:ext cx="6454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en-US" altLang="ko-KR" sz="2000" dirty="0">
                <a:solidFill>
                  <a:schemeClr val="bg1"/>
                </a:solidFill>
              </a:rPr>
              <a:t>R</a:t>
            </a:r>
            <a:r>
              <a:rPr lang="ko-KR" altLang="en-US" sz="2000" dirty="0">
                <a:solidFill>
                  <a:schemeClr val="bg1"/>
                </a:solidFill>
              </a:rPr>
              <a:t>을 이용한 미니 프로젝트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합격 자소서 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1950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67135" y="3586265"/>
            <a:ext cx="5182870" cy="14005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263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29050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2018749"/>
            <a:ext cx="5182870" cy="43725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25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412F82-A2EB-4151-90DA-5B5A07574919}"/>
              </a:ext>
            </a:extLst>
          </p:cNvPr>
          <p:cNvSpPr txBox="1"/>
          <p:nvPr/>
        </p:nvSpPr>
        <p:spPr>
          <a:xfrm>
            <a:off x="5943600" y="1356999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- 3.75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- 4.28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4737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81026" y="1787174"/>
            <a:ext cx="11706224" cy="496902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9159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562350" y="1261467"/>
            <a:ext cx="950594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학교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582795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990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467225" y="1623417"/>
            <a:ext cx="8010524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1726331"/>
            <a:ext cx="3925570" cy="50143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14AC67-BD0D-423E-A908-4F14AE83191D}"/>
              </a:ext>
            </a:extLst>
          </p:cNvPr>
          <p:cNvSpPr txBox="1"/>
          <p:nvPr/>
        </p:nvSpPr>
        <p:spPr>
          <a:xfrm>
            <a:off x="5105400" y="1285240"/>
            <a:ext cx="48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- 3.71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- 4.62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3428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628901" y="2204637"/>
            <a:ext cx="7324724" cy="46533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계열사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1913974"/>
            <a:ext cx="11852464" cy="18932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29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726331"/>
            <a:ext cx="494474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9498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571750" y="117305"/>
            <a:ext cx="11068049" cy="76146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39536" y="1726331"/>
            <a:ext cx="4182745" cy="51316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41E450-D16B-4BD4-AA38-D21885338B48}"/>
              </a:ext>
            </a:extLst>
          </p:cNvPr>
          <p:cNvSpPr txBox="1"/>
          <p:nvPr/>
        </p:nvSpPr>
        <p:spPr>
          <a:xfrm>
            <a:off x="5619750" y="1261467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평균학점 </a:t>
            </a:r>
            <a:r>
              <a:rPr lang="en-US" altLang="ko-KR" dirty="0"/>
              <a:t>- 3.86    </a:t>
            </a:r>
            <a:r>
              <a:rPr lang="ko-KR" altLang="en-US" dirty="0"/>
              <a:t>평균 </a:t>
            </a:r>
            <a:r>
              <a:rPr lang="ko-KR" altLang="en-US" dirty="0" err="1"/>
              <a:t>스펙개수</a:t>
            </a:r>
            <a:r>
              <a:rPr lang="ko-KR" altLang="en-US" dirty="0"/>
              <a:t> </a:t>
            </a:r>
            <a:r>
              <a:rPr lang="en-US" altLang="ko-KR" dirty="0"/>
              <a:t>- 3.48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610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대표 자소서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451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32222" y="111982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A Table of Contents.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734721"/>
            <a:ext cx="2872440" cy="707886"/>
            <a:chOff x="294640" y="3596640"/>
            <a:chExt cx="2872440" cy="70788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주제선정배경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530087"/>
            <a:ext cx="3221894" cy="707886"/>
            <a:chOff x="294640" y="3596640"/>
            <a:chExt cx="3221894" cy="70788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2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57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스펙 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100%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598747" y="3340717"/>
            <a:ext cx="3427079" cy="707886"/>
            <a:chOff x="294640" y="3596640"/>
            <a:chExt cx="3427079" cy="70788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3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대표 자소서 추출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5EEC3F8-6541-425A-96D0-F03F9EB3505E}"/>
              </a:ext>
            </a:extLst>
          </p:cNvPr>
          <p:cNvGrpSpPr/>
          <p:nvPr/>
        </p:nvGrpSpPr>
        <p:grpSpPr>
          <a:xfrm>
            <a:off x="619016" y="4110070"/>
            <a:ext cx="3561731" cy="707886"/>
            <a:chOff x="294640" y="3596640"/>
            <a:chExt cx="3561731" cy="70788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5B81FD8-013A-4F75-ACF0-8015D8B99FB1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4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1578322-4F1A-45FC-8C81-DB5B64C8E7B2}"/>
                </a:ext>
              </a:extLst>
            </p:cNvPr>
            <p:cNvSpPr txBox="1"/>
            <p:nvPr/>
          </p:nvSpPr>
          <p:spPr>
            <a:xfrm>
              <a:off x="943394" y="3688973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자소서 </a:t>
              </a: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100% </a:t>
              </a: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분석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63BA9D57-3E7B-4BBD-B625-25A32FA69896}"/>
              </a:ext>
            </a:extLst>
          </p:cNvPr>
          <p:cNvGrpSpPr/>
          <p:nvPr/>
        </p:nvGrpSpPr>
        <p:grpSpPr>
          <a:xfrm>
            <a:off x="616677" y="4879423"/>
            <a:ext cx="3427079" cy="707886"/>
            <a:chOff x="294640" y="3596640"/>
            <a:chExt cx="3427079" cy="707886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FDD3E36-85D6-4B0C-B70E-C761E93D674A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5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5FBCF0B1-DA83-41BC-82E6-0AA660E0E256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자소서 동시 출현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76830A21-251C-409F-BB6F-EAF804A36202}"/>
              </a:ext>
            </a:extLst>
          </p:cNvPr>
          <p:cNvGrpSpPr/>
          <p:nvPr/>
        </p:nvGrpSpPr>
        <p:grpSpPr>
          <a:xfrm>
            <a:off x="616677" y="5601538"/>
            <a:ext cx="1513093" cy="707886"/>
            <a:chOff x="294640" y="3596640"/>
            <a:chExt cx="1513093" cy="707886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B297E7EC-166C-42FF-878A-6C55F0241D8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1E3252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6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E3252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DCEBE1AD-FDB6-4E4D-B6B9-0AC10F93635E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나눔스퀘어 Light"/>
                  <a:cs typeface="+mn-cs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931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대표 자소서 추출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132081" y="1085850"/>
            <a:ext cx="11917044" cy="5762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B5B7F14D-904F-4749-A9D4-4373A15227B2}"/>
              </a:ext>
            </a:extLst>
          </p:cNvPr>
          <p:cNvSpPr/>
          <p:nvPr/>
        </p:nvSpPr>
        <p:spPr>
          <a:xfrm>
            <a:off x="723900" y="959048"/>
            <a:ext cx="7572375" cy="307777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381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자소서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3775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자기소개서 전 처리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1" y="1295401"/>
            <a:ext cx="11850370" cy="5372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78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62293" y="1726331"/>
            <a:ext cx="359219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71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35245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43992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4213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3527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39536" y="1740070"/>
            <a:ext cx="4420870" cy="51179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110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자소서 </a:t>
            </a:r>
            <a:r>
              <a:rPr kumimoji="0" lang="ko-KR" altLang="en-US" sz="3600" b="0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동시출현</a:t>
            </a:r>
            <a:endParaRPr kumimoji="0" lang="ko-KR" altLang="en-US" sz="36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5,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11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동시출현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spc="-300" dirty="0">
                <a:solidFill>
                  <a:schemeClr val="bg1"/>
                </a:solidFill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1" y="1295401"/>
            <a:ext cx="5782944" cy="5372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FD78D37-B0A8-4E46-A707-0800B544B8A9}"/>
              </a:ext>
            </a:extLst>
          </p:cNvPr>
          <p:cNvSpPr/>
          <p:nvPr/>
        </p:nvSpPr>
        <p:spPr>
          <a:xfrm>
            <a:off x="6276975" y="1295401"/>
            <a:ext cx="5782944" cy="537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126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동시출현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spc="-300" dirty="0">
                <a:solidFill>
                  <a:schemeClr val="bg1"/>
                </a:solidFill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git_hub\R__project\R_project\자소서동시출현_마케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960"/>
            <a:ext cx="12192000" cy="578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700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638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40080" y="1076960"/>
            <a:ext cx="11666170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27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117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743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데이터직무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40080" y="1076960"/>
            <a:ext cx="11818570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189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150868"/>
            <a:ext cx="555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자소서 </a:t>
            </a:r>
            <a:r>
              <a:rPr lang="ko-KR" altLang="en-US" sz="4000" spc="-300" dirty="0" err="1">
                <a:solidFill>
                  <a:schemeClr val="bg1"/>
                </a:solidFill>
                <a:latin typeface="+mn-ea"/>
              </a:rPr>
              <a:t>동시출현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39102" y="1076960"/>
            <a:ext cx="11713795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352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289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 직무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7011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직무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2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 대표 자소서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702925" y="1092349"/>
            <a:ext cx="6622050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150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11434350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기존에 알고 있던 정보들과 실제 </a:t>
            </a:r>
            <a:r>
              <a:rPr lang="ko-KR" altLang="en-US" dirty="0" err="1">
                <a:solidFill>
                  <a:schemeClr val="tx1"/>
                </a:solidFill>
              </a:rPr>
              <a:t>빅데이터</a:t>
            </a:r>
            <a:r>
              <a:rPr lang="ko-KR" altLang="en-US" dirty="0">
                <a:solidFill>
                  <a:schemeClr val="tx1"/>
                </a:solidFill>
              </a:rPr>
              <a:t> 분석을 통해 얻는 정보가 다를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앞으로 취업을 준비하는 학생들에게  큰 도움을 줄 수 있을 것이라 생각했으나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기본에 있던 지식들과 이번 프로젝트를 통해 분석해 얻은 정보들에 큰 차이는 없었습니다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오히려 기존의 지식들이 유의미했다는 것을 확인하는 프로젝트가 되었습니다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그러나 어떠한 새로운 사실을 발견하는 것만큼 기존에 있던 지식을 재확인하고 검증하는 것도 큰 의의가 있다고 생각한다면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기존에 </a:t>
            </a:r>
            <a:r>
              <a:rPr lang="ko-KR" altLang="en-US" dirty="0" err="1">
                <a:solidFill>
                  <a:schemeClr val="tx1"/>
                </a:solidFill>
              </a:rPr>
              <a:t>취업준비생들이</a:t>
            </a:r>
            <a:r>
              <a:rPr lang="ko-KR" altLang="en-US" dirty="0">
                <a:solidFill>
                  <a:schemeClr val="tx1"/>
                </a:solidFill>
              </a:rPr>
              <a:t> 쏟던 많은 노력들이 잘못된 방향은 아니었다라는 사실을 다시 한 번 확인할 수 있었다는 점에 의의를 두고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다만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기존의 지식을 토대로 취업을 준비한 이들이 많아서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기업들은 </a:t>
            </a:r>
            <a:r>
              <a:rPr lang="ko-KR" altLang="en-US" dirty="0" err="1">
                <a:solidFill>
                  <a:schemeClr val="tx1"/>
                </a:solidFill>
              </a:rPr>
              <a:t>이들중에</a:t>
            </a:r>
            <a:r>
              <a:rPr lang="ko-KR" altLang="en-US" dirty="0">
                <a:solidFill>
                  <a:schemeClr val="tx1"/>
                </a:solidFill>
              </a:rPr>
              <a:t> 합격자를 뽑아야 했고 그래서 이러한 데이터가 쌓인 것이라고 생각해본다면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이번 데이터에서 추출한 </a:t>
            </a:r>
            <a:r>
              <a:rPr lang="ko-KR" altLang="en-US" dirty="0" err="1">
                <a:solidFill>
                  <a:schemeClr val="tx1"/>
                </a:solidFill>
              </a:rPr>
              <a:t>스펙만이</a:t>
            </a:r>
            <a:r>
              <a:rPr lang="ko-KR" altLang="en-US" dirty="0">
                <a:solidFill>
                  <a:schemeClr val="tx1"/>
                </a:solidFill>
              </a:rPr>
              <a:t> 합격에 가까워지도록 만든다고 말할 수 는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이번에 얻은 정보들과 합격이라는 결과에는 상관관계는 있을 수 있으나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이러한 </a:t>
            </a:r>
            <a:r>
              <a:rPr lang="ko-KR" altLang="en-US" dirty="0" err="1">
                <a:solidFill>
                  <a:schemeClr val="tx1"/>
                </a:solidFill>
              </a:rPr>
              <a:t>스펙을</a:t>
            </a:r>
            <a:r>
              <a:rPr lang="ko-KR" altLang="en-US" dirty="0">
                <a:solidFill>
                  <a:schemeClr val="tx1"/>
                </a:solidFill>
              </a:rPr>
              <a:t> 준비하면 합격을 할 수 있다는 인과관계를 얻지는 못한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기존의 지식들에 확신을 가지되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전적인 </a:t>
            </a:r>
            <a:r>
              <a:rPr lang="ko-KR" altLang="en-US" smtClean="0">
                <a:solidFill>
                  <a:schemeClr val="tx1"/>
                </a:solidFill>
              </a:rPr>
              <a:t>신뢰는 위험하다고 할 수 있습니다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933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446757" y="1376738"/>
            <a:ext cx="5396276" cy="49113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92C0658-E06A-448B-8898-07701181AC66}"/>
              </a:ext>
            </a:extLst>
          </p:cNvPr>
          <p:cNvGrpSpPr/>
          <p:nvPr/>
        </p:nvGrpSpPr>
        <p:grpSpPr>
          <a:xfrm>
            <a:off x="6348969" y="1376736"/>
            <a:ext cx="5413594" cy="4911323"/>
            <a:chOff x="2357994" y="-2261814"/>
            <a:chExt cx="5413594" cy="4911323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EBCC2A94-3B7C-40CD-85CA-3396D49AB7DB}"/>
                </a:ext>
              </a:extLst>
            </p:cNvPr>
            <p:cNvSpPr/>
            <p:nvPr/>
          </p:nvSpPr>
          <p:spPr>
            <a:xfrm>
              <a:off x="2357994" y="-2261814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A5668D1-B06A-4F43-91C8-6A23B83E156E}"/>
                </a:ext>
              </a:extLst>
            </p:cNvPr>
            <p:cNvSpPr txBox="1"/>
            <p:nvPr/>
          </p:nvSpPr>
          <p:spPr>
            <a:xfrm>
              <a:off x="2757052" y="-1805091"/>
              <a:ext cx="479627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차 서류를 통과하기 위해 필요한 자소서들의 진짜배기 정보를 분석하기 위해 이번 프로젝트를 준비하였습니다</a:t>
              </a: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endPara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기존의 취업준비생들이 막연하게 알고 있던 정보들과 실제 합격 자소서들의 </a:t>
              </a:r>
              <a:r>
                <a:rPr lang="ko-KR" altLang="en-US" sz="1800" dirty="0" err="1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스펙정보와</a:t>
              </a:r>
              <a:r>
                <a:rPr lang="ko-KR" altLang="en-US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 다른 점이 있고 그 사실을 도출 할 수 있다면 취업준비생들에게 큰 도움이 될 수 있겠다는 생각을 가지고 이번 프로젝트를 시작했습니다</a:t>
              </a:r>
              <a:r>
                <a:rPr lang="en-US" altLang="ko-KR" sz="1800" dirty="0">
                  <a:effectLst/>
                  <a:latin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F834877-8E27-42C9-AD3E-20EEA4C01B5E}"/>
              </a:ext>
            </a:extLst>
          </p:cNvPr>
          <p:cNvSpPr/>
          <p:nvPr/>
        </p:nvSpPr>
        <p:spPr>
          <a:xfrm>
            <a:off x="951388" y="3411234"/>
            <a:ext cx="2770969" cy="1038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스펙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588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과정소개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529413"/>
            <a:ext cx="10382669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합격 자소서 동적 </a:t>
            </a:r>
            <a:r>
              <a:rPr lang="ko-KR" altLang="en-US" sz="2800" dirty="0" err="1">
                <a:solidFill>
                  <a:schemeClr val="tx1"/>
                </a:solidFill>
              </a:rPr>
              <a:t>웹크롤링을</a:t>
            </a:r>
            <a:r>
              <a:rPr lang="ko-KR" altLang="en-US" sz="2800" dirty="0">
                <a:solidFill>
                  <a:schemeClr val="tx1"/>
                </a:solidFill>
              </a:rPr>
              <a:t> 이용한 데이터수집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직무별</a:t>
            </a:r>
            <a:r>
              <a:rPr lang="ko-KR" altLang="en-US" sz="2800" dirty="0">
                <a:solidFill>
                  <a:schemeClr val="tx1"/>
                </a:solidFill>
              </a:rPr>
              <a:t> 기업별 데이터 분류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정량평가 대상</a:t>
            </a:r>
            <a:r>
              <a:rPr lang="en-US" altLang="ko-KR" sz="2800" dirty="0">
                <a:solidFill>
                  <a:schemeClr val="tx1"/>
                </a:solidFill>
              </a:rPr>
              <a:t>, </a:t>
            </a:r>
            <a:r>
              <a:rPr lang="ko-KR" altLang="en-US" sz="2800" dirty="0">
                <a:solidFill>
                  <a:schemeClr val="tx1"/>
                </a:solidFill>
              </a:rPr>
              <a:t>정성평가 대상 파트로 나누어 스펙과 자소서를 분류하여 각각 분석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="" xmlns:a16="http://schemas.microsoft.com/office/drawing/2014/main" id="{4D9168D0-BA78-4870-BF21-12C3EEE3AC05}"/>
              </a:ext>
            </a:extLst>
          </p:cNvPr>
          <p:cNvSpPr/>
          <p:nvPr/>
        </p:nvSpPr>
        <p:spPr>
          <a:xfrm>
            <a:off x="5410200" y="2733675"/>
            <a:ext cx="685800" cy="695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="" xmlns:a16="http://schemas.microsoft.com/office/drawing/2014/main" id="{A908EEBA-D3B5-462A-A91A-2C121E2A6DE2}"/>
              </a:ext>
            </a:extLst>
          </p:cNvPr>
          <p:cNvSpPr/>
          <p:nvPr/>
        </p:nvSpPr>
        <p:spPr>
          <a:xfrm>
            <a:off x="5410200" y="4604687"/>
            <a:ext cx="685800" cy="695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966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0" y="1092348"/>
            <a:ext cx="12058649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C4D8A3F-BA02-4B1D-910D-00EC1CA63603}"/>
              </a:ext>
            </a:extLst>
          </p:cNvPr>
          <p:cNvSpPr/>
          <p:nvPr/>
        </p:nvSpPr>
        <p:spPr>
          <a:xfrm>
            <a:off x="3245224" y="1631576"/>
            <a:ext cx="2250141" cy="277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82143EE-F8DC-411C-8D01-8A819D540020}"/>
              </a:ext>
            </a:extLst>
          </p:cNvPr>
          <p:cNvSpPr/>
          <p:nvPr/>
        </p:nvSpPr>
        <p:spPr>
          <a:xfrm>
            <a:off x="3177988" y="1990164"/>
            <a:ext cx="2384611" cy="21261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2178542-EEF4-402F-98CA-E98F98C440DB}"/>
              </a:ext>
            </a:extLst>
          </p:cNvPr>
          <p:cNvSpPr/>
          <p:nvPr/>
        </p:nvSpPr>
        <p:spPr>
          <a:xfrm>
            <a:off x="3137647" y="4277435"/>
            <a:ext cx="4132729" cy="258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483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4F674F-AEF6-463F-983D-D010AA00B7BA}"/>
              </a:ext>
            </a:extLst>
          </p:cNvPr>
          <p:cNvSpPr/>
          <p:nvPr/>
        </p:nvSpPr>
        <p:spPr>
          <a:xfrm>
            <a:off x="238125" y="1076960"/>
            <a:ext cx="11734800" cy="5781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전처리 및 수집결과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git_hub\R__project\R_project\데이터전처리_수집결과_마케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" y="1187132"/>
            <a:ext cx="11996695" cy="53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528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537</Words>
  <Application>Microsoft Office PowerPoint</Application>
  <PresentationFormat>사용자 지정</PresentationFormat>
  <Paragraphs>124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ChoYongSang</cp:lastModifiedBy>
  <cp:revision>53</cp:revision>
  <dcterms:created xsi:type="dcterms:W3CDTF">2020-09-07T02:34:06Z</dcterms:created>
  <dcterms:modified xsi:type="dcterms:W3CDTF">2021-03-23T00:33:29Z</dcterms:modified>
</cp:coreProperties>
</file>